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9" r:id="rId3"/>
    <p:sldId id="308" r:id="rId4"/>
    <p:sldId id="315" r:id="rId5"/>
    <p:sldId id="309" r:id="rId6"/>
    <p:sldId id="320" r:id="rId7"/>
    <p:sldId id="313" r:id="rId8"/>
    <p:sldId id="318" r:id="rId9"/>
    <p:sldId id="314" r:id="rId10"/>
    <p:sldId id="319" r:id="rId11"/>
    <p:sldId id="317" r:id="rId12"/>
    <p:sldId id="324" r:id="rId13"/>
    <p:sldId id="311" r:id="rId14"/>
    <p:sldId id="312" r:id="rId15"/>
    <p:sldId id="303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226" autoAdjust="0"/>
    <p:restoredTop sz="79417" autoAdjust="0"/>
  </p:normalViewPr>
  <p:slideViewPr>
    <p:cSldViewPr>
      <p:cViewPr>
        <p:scale>
          <a:sx n="100" d="100"/>
          <a:sy n="100" d="100"/>
        </p:scale>
        <p:origin x="-126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D99B0B8-CBD8-4275-9905-6C437A093A1A}" type="datetimeFigureOut">
              <a:rPr lang="it-IT"/>
              <a:pPr>
                <a:defRPr/>
              </a:pPr>
              <a:t>30/11/2009</a:t>
            </a:fld>
            <a:endParaRPr lang="it-IT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D4A71F7-AABB-41EB-B6CE-EB4A3F4FFF0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8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3B7738A-F9B3-46A0-B4CA-E660A3DF0C5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</p:grpSp>
      <p:sp>
        <p:nvSpPr>
          <p:cNvPr id="1105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980E1-226F-4351-88F5-657058FD2C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autoUpdateAnimBg="0"/>
      <p:bldP spid="110599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D0779-20D6-4AB3-AAAE-10872800EB9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8085E-5096-4E07-86FC-6DB4A5E4648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9BB69-0D64-416D-AFA6-9FECA9171FB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ED14-F55C-498C-BD47-E1DC68A051B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C2CED-99DB-4389-A1A8-C6A483B4AC2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BA3B3-9D1A-4641-A6A8-71DA26A71B4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7C9B4-C1F9-41E3-89C2-71046DBFEBF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33706-9EA8-4891-956D-FF7C85CB46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1F89A-320D-4E60-BA34-2252514A490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93010-B347-495F-9660-FA7914007AA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6C4DC-766A-45F2-AD90-FB8BEA5D82F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63709-CA78-4F7E-A448-FEDCE0848F2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1194E-7CF3-4D9D-8CA2-C5236778AB6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95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1095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095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95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A63639-9CEF-46F7-B741-F9F808A812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  <p:sldLayoutId id="2147483672" r:id="rId13"/>
    <p:sldLayoutId id="2147483671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5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/>
      <p:bldP spid="10957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5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957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957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627938" cy="1871663"/>
          </a:xfrm>
        </p:spPr>
        <p:txBody>
          <a:bodyPr/>
          <a:lstStyle/>
          <a:p>
            <a:pPr eaLnBrk="1" hangingPunct="1"/>
            <a:r>
              <a:rPr lang="it-IT" sz="2400" b="1" smtClean="0"/>
              <a:t>CAMERA DI COMMERCIO, INDUSTRIA, ARTIGIANATO E AGRICOLTURA </a:t>
            </a:r>
            <a:br>
              <a:rPr lang="it-IT" sz="2400" b="1" smtClean="0"/>
            </a:br>
            <a:r>
              <a:rPr lang="it-IT" sz="2400" b="1" smtClean="0"/>
              <a:t>PIACENZA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it-IT" smtClean="0"/>
              <a:t>BILANCIO PREVENTIVO 2010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smtClean="0"/>
              <a:t>INTERVENTI DI PROMOZIONE ECONOMICA –ESERCIZIO 2010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1800" b="1" smtClean="0"/>
              <a:t>P.S. 8</a:t>
            </a:r>
            <a:r>
              <a:rPr lang="it-IT" sz="1800" smtClean="0"/>
              <a:t>  – </a:t>
            </a:r>
            <a:r>
              <a:rPr lang="it-IT" sz="1800" b="1" smtClean="0"/>
              <a:t>CONSOLIDAMENTO DELL’ATTIVITA’ DI INFORMAZIONE ECONOMICA E DI PROMOZIONE DELL’IMMAGINE ISTITUZIONALE DELL’ENTE			   				93.162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1800" smtClean="0"/>
              <a:t> (per attività pubblicistica e di consolidamento dell’ufficio stampa, per attività dell’osservatorio economico locale -25.000- e per azioni atte a proiettare all’esterno l’immagine istituzionale dell’ente)</a:t>
            </a:r>
          </a:p>
          <a:p>
            <a:pPr eaLnBrk="1" hangingPunct="1">
              <a:buFont typeface="Wingdings" pitchFamily="2" charset="2"/>
              <a:buNone/>
            </a:pPr>
            <a:endParaRPr lang="it-IT" sz="1800" b="1" smtClean="0"/>
          </a:p>
          <a:p>
            <a:pPr eaLnBrk="1" hangingPunct="1">
              <a:buFont typeface="Wingdings" pitchFamily="2" charset="2"/>
              <a:buNone/>
            </a:pPr>
            <a:r>
              <a:rPr lang="it-IT" sz="1800" b="1" i="1" smtClean="0"/>
              <a:t>Immobilizzazioni Finanziarie</a:t>
            </a:r>
            <a:r>
              <a:rPr lang="it-IT" sz="1800" smtClean="0"/>
              <a:t> – destinazione di </a:t>
            </a:r>
            <a:r>
              <a:rPr lang="it-IT" sz="1800" b="1" smtClean="0"/>
              <a:t>200.000</a:t>
            </a:r>
            <a:r>
              <a:rPr lang="it-IT" sz="1800" smtClean="0"/>
              <a:t> al Fondo “Finanza e sviluppo d’impresa” da destinare ad </a:t>
            </a:r>
            <a:r>
              <a:rPr lang="it-IT" sz="1800" b="1" smtClean="0"/>
              <a:t>interventi per lo sviluppo e l’innovazione a favore delle PMI </a:t>
            </a:r>
            <a:r>
              <a:rPr lang="it-IT" sz="1800" smtClean="0"/>
              <a:t>(intervento sostanzialmente ascrivibile all’attività promozionale).</a:t>
            </a:r>
            <a:r>
              <a:rPr lang="it-IT" sz="1800" b="1" smtClean="0"/>
              <a:t> </a:t>
            </a:r>
          </a:p>
          <a:p>
            <a:endParaRPr lang="it-IT" sz="1800" b="1" smtClean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313613" cy="1143000"/>
          </a:xfrm>
        </p:spPr>
        <p:txBody>
          <a:bodyPr/>
          <a:lstStyle/>
          <a:p>
            <a:pPr eaLnBrk="1" hangingPunct="1"/>
            <a:r>
              <a:rPr lang="it-IT" sz="2000" smtClean="0"/>
              <a:t>INTERVENTI ECONOMICI PREVENTIVO 2010 </a:t>
            </a:r>
            <a:br>
              <a:rPr lang="it-IT" sz="2000" smtClean="0"/>
            </a:br>
            <a:endParaRPr lang="it-IT" sz="200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chart" sz="half" idx="2"/>
          </p:nvPr>
        </p:nvGraphicFramePr>
        <p:xfrm>
          <a:off x="468313" y="1484313"/>
          <a:ext cx="8229600" cy="4914900"/>
        </p:xfrm>
        <a:graphic>
          <a:graphicData uri="http://schemas.openxmlformats.org/presentationml/2006/ole">
            <p:oleObj spid="_x0000_s1026" name="Grafico" r:id="rId4" imgW="8229743" imgH="4914954" progId="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300" b="1" smtClean="0">
                <a:cs typeface="Arial" charset="0"/>
              </a:rPr>
              <a:t>DINAMICA SPESE PROMOZIONALI 2004/2010 (dati Preventivo)</a:t>
            </a:r>
            <a:r>
              <a:rPr lang="it-IT" sz="2300" smtClean="0"/>
              <a:t/>
            </a:r>
            <a:br>
              <a:rPr lang="it-IT" sz="2300" smtClean="0"/>
            </a:br>
            <a:endParaRPr lang="it-IT" sz="2300" smtClean="0"/>
          </a:p>
        </p:txBody>
      </p:sp>
      <p:graphicFrame>
        <p:nvGraphicFramePr>
          <p:cNvPr id="56471" name="Group 151"/>
          <p:cNvGraphicFramePr>
            <a:graphicFrameLocks noGrp="1"/>
          </p:cNvGraphicFramePr>
          <p:nvPr>
            <p:ph idx="1"/>
          </p:nvPr>
        </p:nvGraphicFramePr>
        <p:xfrm>
          <a:off x="1370013" y="1827213"/>
          <a:ext cx="7313612" cy="38481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2812"/>
                <a:gridCol w="914400"/>
                <a:gridCol w="914400"/>
                <a:gridCol w="914400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destin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1.665.000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1.706.500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2.160.500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2.109.203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2.023.370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2.585.149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2.747.722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 su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Spese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corr.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27,57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28,13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33,23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34,67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33,21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37,36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38,34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 su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Entrate corr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33,94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32,69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39,21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36,30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33,51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38,69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40,49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207250" cy="752475"/>
          </a:xfrm>
        </p:spPr>
        <p:txBody>
          <a:bodyPr/>
          <a:lstStyle/>
          <a:p>
            <a:pPr eaLnBrk="1" hangingPunct="1"/>
            <a:r>
              <a:rPr lang="it-IT" sz="2000" smtClean="0"/>
              <a:t>AMMORTAMENTI E ACCANTONAMENTI – esercizio 2010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sz="1800" smtClean="0"/>
              <a:t>Il consistente importo del Fondo (904.385,38) è da ascriversi 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u="sng" smtClean="0"/>
              <a:t>Fondo Svalutazione Crediti</a:t>
            </a:r>
            <a:r>
              <a:rPr lang="it-IT" sz="1800" smtClean="0"/>
              <a:t> il cui accantonamento annuale </a:t>
            </a:r>
            <a:r>
              <a:rPr lang="it-IT" sz="1800" b="1" smtClean="0"/>
              <a:t>(716.233,38</a:t>
            </a:r>
            <a:r>
              <a:rPr lang="it-IT" sz="1800" smtClean="0"/>
              <a:t>) è correlato al rischio di inesigibilità sui crediti del diritto annuale (nonché sanzioni ed interessi) ed è determinato in relazione a quanto prescritto nella circolare MSE divulgativa dei nuovi principi contabili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u="sng" smtClean="0"/>
              <a:t>Ammortamento immobilizzazioni materiali e immateriali</a:t>
            </a:r>
            <a:r>
              <a:rPr lang="it-IT" sz="1800" smtClean="0"/>
              <a:t> : </a:t>
            </a:r>
            <a:r>
              <a:rPr lang="it-IT" sz="1800" b="1" smtClean="0"/>
              <a:t>177.170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1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18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Fondo Spese Future </a:t>
            </a:r>
            <a:r>
              <a:rPr lang="it-IT" sz="1800" smtClean="0"/>
              <a:t> </a:t>
            </a:r>
            <a:r>
              <a:rPr lang="it-IT" sz="1800" b="1" smtClean="0"/>
              <a:t>10.982</a:t>
            </a:r>
            <a:r>
              <a:rPr lang="it-IT" sz="1800" smtClean="0"/>
              <a:t> relativo all’accantonamento per i rinnovi contrattuali del personale dirigente e non dirigente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1625"/>
            <a:ext cx="7280275" cy="750888"/>
          </a:xfrm>
        </p:spPr>
        <p:txBody>
          <a:bodyPr/>
          <a:lstStyle/>
          <a:p>
            <a:pPr eaLnBrk="1" hangingPunct="1"/>
            <a:r>
              <a:rPr lang="it-IT" sz="2400" smtClean="0"/>
              <a:t>GESTIONE STRAORDINARIA – esercizio 2010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00213"/>
            <a:ext cx="7458075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u="sng" smtClean="0"/>
              <a:t>La gestione straordinaria (10.000) deriva dalla previsione di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u="sng" smtClean="0"/>
          </a:p>
          <a:p>
            <a:pPr eaLnBrk="1" hangingPunct="1">
              <a:lnSpc>
                <a:spcPct val="80000"/>
              </a:lnSpc>
            </a:pPr>
            <a:r>
              <a:rPr lang="it-IT" sz="2000" smtClean="0"/>
              <a:t>+ 25.000 </a:t>
            </a:r>
            <a:r>
              <a:rPr lang="it-IT" sz="2000" u="sng" smtClean="0"/>
              <a:t>sopravvenienze attive</a:t>
            </a:r>
            <a:r>
              <a:rPr lang="it-IT" sz="2000" smtClean="0"/>
              <a:t> (diritto annuale, relative sanzioni e interessi anni precedenti, venir meno totale o parziale di debiti riferiti ad esercizi precedenti, soprattutto relativi alle iniziative di promozione economica)</a:t>
            </a:r>
          </a:p>
          <a:p>
            <a:pPr eaLnBrk="1" hangingPunct="1">
              <a:lnSpc>
                <a:spcPct val="80000"/>
              </a:lnSpc>
            </a:pPr>
            <a:endParaRPr lang="it-IT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smtClean="0"/>
          </a:p>
          <a:p>
            <a:pPr eaLnBrk="1" hangingPunct="1">
              <a:lnSpc>
                <a:spcPct val="80000"/>
              </a:lnSpc>
            </a:pPr>
            <a:r>
              <a:rPr lang="it-IT" sz="2000" u="sng" smtClean="0"/>
              <a:t>- 15.000 sopravvenienze passive (restituzione diritto annuale anni precedenti, sanzioni e interessi erroneamente versati alla camera ma dovuti all’erario)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smtClean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000" smtClean="0"/>
              <a:t>DIMOSTRAZIONE AVANZO/DISAVANZO DI GESTIONE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370013" y="2828925"/>
          <a:ext cx="3579812" cy="2111375"/>
        </p:xfrm>
        <a:graphic>
          <a:graphicData uri="http://schemas.openxmlformats.org/presentationml/2006/ole">
            <p:oleObj spid="_x0000_s2050" name="Grafico" r:id="rId4" imgW="9163080" imgH="5404320" progId="">
              <p:embed followColorScheme="full"/>
            </p:oleObj>
          </a:graphicData>
        </a:graphic>
      </p:graphicFrame>
      <p:graphicFrame>
        <p:nvGraphicFramePr>
          <p:cNvPr id="2109" name="Group 61"/>
          <p:cNvGraphicFramePr>
            <a:graphicFrameLocks noGrp="1"/>
          </p:cNvGraphicFramePr>
          <p:nvPr>
            <p:ph sz="half" idx="2"/>
          </p:nvPr>
        </p:nvGraphicFramePr>
        <p:xfrm>
          <a:off x="1403350" y="1916113"/>
          <a:ext cx="7416800" cy="3989387"/>
        </p:xfrm>
        <a:graphic>
          <a:graphicData uri="http://schemas.openxmlformats.org/drawingml/2006/table">
            <a:tbl>
              <a:tblPr/>
              <a:tblGrid>
                <a:gridCol w="2592388"/>
                <a:gridCol w="1524000"/>
                <a:gridCol w="1573212"/>
                <a:gridCol w="17272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PRECONSUNTIVO 2009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PREVISIONE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SCOSTAMENTO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PROVENTI CORRENTI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7.657.972,54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7.502.570,54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-155.402,00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ONERI CORRENTI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8.089.481,96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8.193.222,63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103.740,67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RISULTATO DELLA GESTIONE CORRENTE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-431.509,42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- 690.652,09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+(-259.142,67)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RISULTATO DELLA GESTIONE FINANZIARIA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147.295,03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142.630,72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-4.664,31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RISULTATO DELLA GESTIONE STRAORDINARIA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126.860,79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-116.860,79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RETTIFICHE DI VALORE ATTIVITA’ FINANZIARIE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-87.326,63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+87.326,63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DISAVANZO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244.680,23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538.021,37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+293.341,14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01625"/>
            <a:ext cx="7496175" cy="750888"/>
          </a:xfrm>
        </p:spPr>
        <p:txBody>
          <a:bodyPr/>
          <a:lstStyle/>
          <a:p>
            <a:pPr eaLnBrk="1" hangingPunct="1"/>
            <a:r>
              <a:rPr lang="it-IT" sz="2000" smtClean="0"/>
              <a:t>PROVENTI CORRENTI – esercizio 2010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30388" y="1827213"/>
            <a:ext cx="7313612" cy="4114800"/>
          </a:xfrm>
        </p:spPr>
        <p:txBody>
          <a:bodyPr/>
          <a:lstStyle/>
          <a:p>
            <a:pPr eaLnBrk="1" hangingPunct="1"/>
            <a:r>
              <a:rPr lang="it-IT" smtClean="0"/>
              <a:t> </a:t>
            </a:r>
          </a:p>
        </p:txBody>
      </p:sp>
      <p:graphicFrame>
        <p:nvGraphicFramePr>
          <p:cNvPr id="6203" name="Group 59"/>
          <p:cNvGraphicFramePr>
            <a:graphicFrameLocks noGrp="1"/>
          </p:cNvGraphicFramePr>
          <p:nvPr/>
        </p:nvGraphicFramePr>
        <p:xfrm>
          <a:off x="827088" y="1730375"/>
          <a:ext cx="7780337" cy="5084763"/>
        </p:xfrm>
        <a:graphic>
          <a:graphicData uri="http://schemas.openxmlformats.org/drawingml/2006/table">
            <a:tbl>
              <a:tblPr/>
              <a:tblGrid>
                <a:gridCol w="1152525"/>
                <a:gridCol w="1584325"/>
                <a:gridCol w="1728787"/>
                <a:gridCol w="1800225"/>
                <a:gridCol w="1514475"/>
              </a:tblGrid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PREVISIONE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PRECONSUNTIVO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PREVENTIVO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VARIAZIONE RELATIVA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Prev. 2010 /Precons.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PROVENTI CORRENTI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Diritto annuale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5.679.670,54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5.800.654,41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5.354.000,00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- 2,08%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Diritti di segreteria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1.458.300,00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1.459.118,13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1.470.300,00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-0,06%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Contributi e trasferimenti e altre entrate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304.200,00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333.300,00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398.700,00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-8,73%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Proventi da servizi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60.400,00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64.900,00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50.719,00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-6.93%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7.502.570,54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7.657.972,54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7.273.719,00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-2,03%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01625"/>
            <a:ext cx="7351712" cy="606425"/>
          </a:xfrm>
        </p:spPr>
        <p:txBody>
          <a:bodyPr/>
          <a:lstStyle/>
          <a:p>
            <a:pPr eaLnBrk="1" hangingPunct="1"/>
            <a:r>
              <a:rPr lang="it-IT" sz="2000" smtClean="0"/>
              <a:t>PROVENTI CORRENTI – esercizio 2010</a:t>
            </a:r>
            <a:endParaRPr lang="it-IT" sz="140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313613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2000" smtClean="0"/>
              <a:t>La variazione rispetto al preconsuntivo 2009 dei proventi correnti stimati è da ascriversi 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000" smtClean="0"/>
          </a:p>
          <a:p>
            <a:pPr eaLnBrk="1" hangingPunct="1">
              <a:lnSpc>
                <a:spcPct val="80000"/>
              </a:lnSpc>
            </a:pPr>
            <a:r>
              <a:rPr lang="it-IT" sz="2000" b="1" smtClean="0"/>
              <a:t>Lieve riduzione</a:t>
            </a:r>
            <a:r>
              <a:rPr lang="it-IT" sz="2000" smtClean="0"/>
              <a:t> proventi </a:t>
            </a:r>
            <a:r>
              <a:rPr lang="it-IT" sz="2000" u="sng" smtClean="0"/>
              <a:t>diritto annuale (</a:t>
            </a:r>
            <a:r>
              <a:rPr lang="it-IT" sz="1800" smtClean="0"/>
              <a:t>ricalcolato secondo le modalità previste dalla recente circolare del MSE e tenuto conto delle rettifiche (sulla base di natimortalità imprenditoriale e fatturato) operate in funzione della congiuntura economica negativa)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b="1" smtClean="0"/>
              <a:t>Lievissima riduzione</a:t>
            </a:r>
            <a:r>
              <a:rPr lang="it-IT" sz="2000" smtClean="0"/>
              <a:t> proventi </a:t>
            </a:r>
            <a:r>
              <a:rPr lang="it-IT" sz="2000" u="sng" smtClean="0"/>
              <a:t>diritti di segreteria </a:t>
            </a:r>
            <a:r>
              <a:rPr lang="it-IT" sz="2000" smtClean="0"/>
              <a:t>(</a:t>
            </a:r>
            <a:r>
              <a:rPr lang="it-IT" sz="1800" smtClean="0"/>
              <a:t>in relazione all’andamento degli introiti ad oggi registrato</a:t>
            </a:r>
            <a:r>
              <a:rPr lang="it-IT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b="1" smtClean="0"/>
              <a:t>Riduzione</a:t>
            </a:r>
            <a:r>
              <a:rPr lang="it-IT" sz="2000" smtClean="0"/>
              <a:t> proventi per </a:t>
            </a:r>
            <a:r>
              <a:rPr lang="it-IT" sz="2000" u="sng" smtClean="0"/>
              <a:t>contributi e trasferimenti</a:t>
            </a:r>
            <a:r>
              <a:rPr lang="it-IT" sz="2000" smtClean="0"/>
              <a:t> </a:t>
            </a:r>
            <a:r>
              <a:rPr lang="it-IT" sz="1600" smtClean="0"/>
              <a:t>(dovuta in particolare al non più previsto introito da altri Enti sul “Bando innovazione”)</a:t>
            </a:r>
          </a:p>
          <a:p>
            <a:pPr eaLnBrk="1" hangingPunct="1">
              <a:lnSpc>
                <a:spcPct val="80000"/>
              </a:lnSpc>
            </a:pPr>
            <a:r>
              <a:rPr lang="it-IT" sz="2000" b="1" smtClean="0"/>
              <a:t>Lieve riduzione </a:t>
            </a:r>
            <a:r>
              <a:rPr lang="it-IT" sz="2000" smtClean="0"/>
              <a:t>proventi da </a:t>
            </a:r>
            <a:r>
              <a:rPr lang="it-IT" sz="2000" u="sng" smtClean="0"/>
              <a:t>servizi</a:t>
            </a:r>
            <a:r>
              <a:rPr lang="it-IT" sz="2000" smtClean="0"/>
              <a:t> </a:t>
            </a:r>
            <a:r>
              <a:rPr lang="it-IT" sz="1600" smtClean="0"/>
              <a:t>(attività di conciliazione e servizio metrico, sponsorizzazioni..) dovuta alla minore previsione provento da sponsorizzazione in relazione al rinnovo convenzione con Istituto cassiere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400" smtClean="0"/>
              <a:t>ONERI CORRENTI – </a:t>
            </a:r>
            <a:r>
              <a:rPr lang="it-IT" sz="2000" smtClean="0"/>
              <a:t>esercizio 2010</a:t>
            </a:r>
            <a:br>
              <a:rPr lang="it-IT" sz="2000" smtClean="0"/>
            </a:br>
            <a:endParaRPr lang="it-IT" sz="2000" smtClean="0"/>
          </a:p>
        </p:txBody>
      </p:sp>
      <p:graphicFrame>
        <p:nvGraphicFramePr>
          <p:cNvPr id="24623" name="Group 47"/>
          <p:cNvGraphicFramePr>
            <a:graphicFrameLocks noGrp="1"/>
          </p:cNvGraphicFramePr>
          <p:nvPr>
            <p:ph idx="1"/>
          </p:nvPr>
        </p:nvGraphicFramePr>
        <p:xfrm>
          <a:off x="971550" y="1773238"/>
          <a:ext cx="7673975" cy="4676775"/>
        </p:xfrm>
        <a:graphic>
          <a:graphicData uri="http://schemas.openxmlformats.org/drawingml/2006/table">
            <a:tbl>
              <a:tblPr/>
              <a:tblGrid>
                <a:gridCol w="2087563"/>
                <a:gridCol w="1368425"/>
                <a:gridCol w="1368425"/>
                <a:gridCol w="1439862"/>
                <a:gridCol w="14097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PREVISIONE 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PRECONSUNTIVO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PREVENTIVO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VARIAZIONE RELATIVA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Prev. 2010 /Precons. 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ONERI CORRENTI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8.193.222,63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8.089.481,96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8.504.558,20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1,28%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Personale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2.537.416,62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2.524.668,57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2.605.654,42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0,5%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Funzionamento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2.003.697,83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1.825.709,50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1.992.340,18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9,75%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Interventi economici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2.747.722,80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2.803.960,36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3.184.184,00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-2,00%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Ammortamenti e accantonamenti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904.385,38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935.143,53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722.379,60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- 3,29%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600950" cy="574675"/>
          </a:xfrm>
        </p:spPr>
        <p:txBody>
          <a:bodyPr/>
          <a:lstStyle/>
          <a:p>
            <a:pPr eaLnBrk="1" hangingPunct="1"/>
            <a:r>
              <a:rPr lang="it-IT" sz="2000" smtClean="0"/>
              <a:t>ONERI CORRENTI – esercizio 2010</a:t>
            </a:r>
            <a:br>
              <a:rPr lang="it-IT" sz="2000" smtClean="0"/>
            </a:br>
            <a:endParaRPr lang="it-IT" sz="2000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08050"/>
            <a:ext cx="7567612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/>
              <a:t>Il lieve incremento rispetto al preconsuntivo 2009 degli oneri correnti è da ascriversi principalmente 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</a:pPr>
            <a:r>
              <a:rPr lang="it-IT" sz="1600" b="1" smtClean="0"/>
              <a:t>Sostanziale invarianza</a:t>
            </a:r>
            <a:r>
              <a:rPr lang="it-IT" sz="1600" smtClean="0"/>
              <a:t> </a:t>
            </a:r>
            <a:r>
              <a:rPr lang="it-IT" sz="1600" b="1" smtClean="0"/>
              <a:t>oneri per il personale derivante da: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600" smtClean="0"/>
              <a:t>	Leggero aumento per competenze al personale, dovuto: alla prevista assunzione di 1 unità di cat. C “Informatico”; ad un numero maggiore (36 mesi) di mesi/uomo personale a tempo determinato; al conseguente incremento dei relativi oneri sociali; alla previsione del rinnovo contratti di lavoro 2006/2007 e 2008/2009 personale dirigente; alla riduzione dell’accantonamento per TFR, già adeguato al CCNL in essere; al lieve incremento per interventi assistenziali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b="1" smtClean="0"/>
              <a:t>Lieve aumento</a:t>
            </a:r>
            <a:r>
              <a:rPr lang="it-IT" sz="1600" smtClean="0"/>
              <a:t> </a:t>
            </a:r>
            <a:r>
              <a:rPr lang="it-IT" sz="1600" b="1" smtClean="0"/>
              <a:t>oneri di funzionamento</a:t>
            </a:r>
            <a:r>
              <a:rPr lang="it-IT" sz="1600" smtClean="0"/>
              <a:t> per </a:t>
            </a:r>
            <a:r>
              <a:rPr lang="it-IT" sz="1600" i="1" smtClean="0"/>
              <a:t>“spese per organi istituzionali” </a:t>
            </a:r>
            <a:r>
              <a:rPr lang="it-IT" sz="1600" smtClean="0"/>
              <a:t>a seguito rideterminazione compensi (essendo scadute le limitazioni triennali di spesa), già deliberati dal consiglio camerale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b="1" smtClean="0"/>
              <a:t>Aumento</a:t>
            </a:r>
            <a:r>
              <a:rPr lang="it-IT" sz="1600" smtClean="0"/>
              <a:t> delle quote associative al sistema camerale (Unioncamere nazionale e regionale)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b="1" smtClean="0"/>
              <a:t>Contenimento</a:t>
            </a:r>
            <a:r>
              <a:rPr lang="it-IT" sz="1600" smtClean="0"/>
              <a:t> </a:t>
            </a:r>
            <a:r>
              <a:rPr lang="it-IT" sz="1600" b="1" smtClean="0"/>
              <a:t>delle spese ordinarie</a:t>
            </a:r>
            <a:r>
              <a:rPr lang="it-IT" sz="1600" smtClean="0"/>
              <a:t> </a:t>
            </a:r>
            <a:r>
              <a:rPr lang="it-IT" sz="1600" b="1" smtClean="0"/>
              <a:t>di funzionamento</a:t>
            </a:r>
            <a:r>
              <a:rPr lang="it-IT" sz="1600" smtClean="0"/>
              <a:t> in presenza, tuttavia, di maggiori oneri per realizzazione rete LAN locale e di realizzazione impianto fotovoltaico presso “Palazzo Agricoltura”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b="1" smtClean="0"/>
              <a:t>Sostanziale invarianza delle risorse destinate agli interventi di promozione</a:t>
            </a:r>
            <a:r>
              <a:rPr lang="it-IT" sz="1600" smtClean="0"/>
              <a:t> </a:t>
            </a:r>
            <a:r>
              <a:rPr lang="it-IT" sz="1600" b="1" smtClean="0"/>
              <a:t>economica</a:t>
            </a:r>
            <a:r>
              <a:rPr lang="it-IT" sz="1600" smtClean="0"/>
              <a:t> in funzione delle richieste di contributi  pervenute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1800" smtClean="0"/>
              <a:t>PREVENTIVO 2010-</a:t>
            </a:r>
            <a:br>
              <a:rPr lang="it-IT" sz="1800" smtClean="0"/>
            </a:br>
            <a:r>
              <a:rPr lang="it-IT" sz="1800" smtClean="0"/>
              <a:t>ONERI CORRENTI PER FUNZIONE ISTITUZIONALE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042988" y="1700213"/>
          <a:ext cx="7705725" cy="4951412"/>
        </p:xfrm>
        <a:graphic>
          <a:graphicData uri="http://schemas.openxmlformats.org/presentationml/2006/ole">
            <p:oleObj spid="_x0000_s31747" name="Grafico" r:id="rId4" imgW="8667750" imgH="4962525" progId="">
              <p:embed followColorScheme="full"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01625"/>
            <a:ext cx="7280275" cy="679450"/>
          </a:xfrm>
        </p:spPr>
        <p:txBody>
          <a:bodyPr/>
          <a:lstStyle/>
          <a:p>
            <a:pPr eaLnBrk="1" hangingPunct="1"/>
            <a:r>
              <a:rPr lang="it-IT" sz="2000" smtClean="0"/>
              <a:t>INTERVENTI DI PROMOZIONE ECONOMICA –ESERCIZIO 2010</a:t>
            </a:r>
            <a:r>
              <a:rPr lang="it-IT" sz="3200" smtClean="0"/>
              <a:t>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8101012" cy="4402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smtClean="0"/>
              <a:t>P.S. 1</a:t>
            </a:r>
            <a:r>
              <a:rPr lang="it-IT" sz="1800" smtClean="0"/>
              <a:t> – </a:t>
            </a:r>
            <a:r>
              <a:rPr lang="it-IT" sz="1800" b="1" smtClean="0"/>
              <a:t>SVILUPPO</a:t>
            </a:r>
            <a:r>
              <a:rPr lang="it-IT" sz="1800" smtClean="0"/>
              <a:t> </a:t>
            </a:r>
            <a:r>
              <a:rPr lang="it-IT" sz="1800" b="1" smtClean="0"/>
              <a:t>IMPRENDITORIALITA’ E INNOVAZIONE TECNOLOGICA	</a:t>
            </a:r>
            <a:r>
              <a:rPr lang="it-IT" sz="1800" smtClean="0"/>
              <a:t>			</a:t>
            </a:r>
            <a:r>
              <a:rPr lang="it-IT" sz="1800" b="1" smtClean="0"/>
              <a:t>1.301.000</a:t>
            </a:r>
            <a:r>
              <a:rPr lang="it-IT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/>
              <a:t>    (di cui 700.000 per sostegno ai Confidi, 238.000 per contributi al consolidamento imprenditoriale, 187.500 per sostegno a innovazione tecnologica, 133.500 per azioni a favore commercio e rivitalizzazione centri storici, 42.000 per promozione nuova imprenditorialità e imprenditoria femminile)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smtClean="0"/>
              <a:t>P.S.2 </a:t>
            </a:r>
            <a:r>
              <a:rPr lang="it-IT" sz="1800" smtClean="0"/>
              <a:t>– </a:t>
            </a:r>
            <a:r>
              <a:rPr lang="it-IT" sz="1800" b="1" smtClean="0"/>
              <a:t>SVILUPPO DEL TURISMO E PROMOZIONE DEL TERRITORIO				   190.000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smtClean="0"/>
              <a:t>    </a:t>
            </a:r>
            <a:r>
              <a:rPr lang="it-IT" sz="1800" smtClean="0"/>
              <a:t>(di cui 118.000 per la promozione turistica locale e 72.000  per la promozione del territorio all’esterno)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smtClean="0"/>
              <a:t>P.S.3 – AMPLIAMENTO E CONSOLIDAMENTO DEL SISTEMA IMPRENDITORIALE PIACENTINO SUI  MERCATI ESTERI						  245.000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/>
              <a:t>(di cui 155.000 per contributi ad organismi ass.vi per progetti v/estero, 70.000 per progetti camerali, 20.000 per accoglienza delegazioni estere e per attività formative)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000" smtClean="0"/>
              <a:t>INTERVENTI DI PROMOZIONE ECONOMICA – ESERCIZIO 2010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smtClean="0"/>
              <a:t>P.S. 4 – VALORIZZAZIONE DELLA FILIERA AGROALIMENTARE E TUTELA DEL TERRITORIO						332.000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/>
              <a:t>   (di cui 212.000,00 per contributi a soggetti in grado di produrre progetti di valorizzazione dei prodotti agroalimentari, 80.000 per promozione delle produzioni tipiche locali e 40.000 per contributi alla ricerca)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smtClean="0"/>
              <a:t>P.S. 5</a:t>
            </a:r>
            <a:r>
              <a:rPr lang="it-IT" sz="1800" smtClean="0"/>
              <a:t> – </a:t>
            </a:r>
            <a:r>
              <a:rPr lang="it-IT" sz="1800" b="1" smtClean="0"/>
              <a:t>RAFFORZAMENTO DELLA CULTURA IMPRENDITORIALE E DELLA FORMAZIONE ORIENTATA AL LAVORO                    193.500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sz="1800" smtClean="0"/>
              <a:t>  (di cui 143.500 per sostegno alla formazione orientata al lavoro, 25.000 per erogazione borse di studio e 25.000 per sostegno ad altri progetti formativi</a:t>
            </a: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1800" smtClean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313612" cy="1143000"/>
          </a:xfrm>
        </p:spPr>
        <p:txBody>
          <a:bodyPr/>
          <a:lstStyle/>
          <a:p>
            <a:pPr eaLnBrk="1" hangingPunct="1"/>
            <a:r>
              <a:rPr lang="it-IT" sz="2400" smtClean="0"/>
              <a:t>INTERVENTI DI PROMOZIONE ECONOMICA – ESERCIZIO 2010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844675"/>
            <a:ext cx="7351712" cy="43132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1800" b="1" smtClean="0"/>
              <a:t>P.S. 6 – CONSOLIDAMENTO DELL’INTERVENTO CAMERALE FINALIZZATO ALLA REGOLAZIONE DEI MERCATI, ALLA TUTELA DEL CONSUMATORE E DELLA FEDE PUBBLICA                                          46.000</a:t>
            </a:r>
            <a:r>
              <a:rPr lang="it-IT" sz="1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1800" smtClean="0"/>
              <a:t>   (di cui 15.000 per interventi sul monitoraggio dei prezzi, 25.000 per l’attivazione di strumenti atti ad evitare il sorgere del contenzioso commerciale e per sviluppare la giustizia alternativa  e 6.000 interventi in campo brevettuale)</a:t>
            </a:r>
          </a:p>
          <a:p>
            <a:pPr eaLnBrk="1" hangingPunct="1"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buFont typeface="Wingdings" pitchFamily="2" charset="2"/>
              <a:buNone/>
            </a:pPr>
            <a:r>
              <a:rPr lang="it-IT" sz="1800" b="1" smtClean="0"/>
              <a:t>P.S. 7</a:t>
            </a:r>
            <a:r>
              <a:rPr lang="it-IT" sz="1800" smtClean="0"/>
              <a:t> – </a:t>
            </a:r>
            <a:r>
              <a:rPr lang="it-IT" sz="1800" b="1" smtClean="0"/>
              <a:t>SVILUPPO DEL TERRITORI0            116.500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1800" b="1" smtClean="0"/>
              <a:t>     </a:t>
            </a:r>
            <a:r>
              <a:rPr lang="it-IT" sz="1800" smtClean="0"/>
              <a:t>(di cui 100.000 per partecipazione a progetti del sistema territoriale: Hospice, Fondazione Teatro, Agenzia Locazione, Agenzia Logistica e 16.500 per partecipazione a progetti del sistema camerale)</a:t>
            </a:r>
          </a:p>
          <a:p>
            <a:pPr eaLnBrk="1" hangingPunct="1"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buFont typeface="Wingdings" pitchFamily="2" charset="2"/>
              <a:buNone/>
            </a:pPr>
            <a:endParaRPr lang="it-IT" sz="1800" smtClean="0"/>
          </a:p>
          <a:p>
            <a:pPr eaLnBrk="1" hangingPunct="1">
              <a:buFont typeface="Wingdings" pitchFamily="2" charset="2"/>
              <a:buNone/>
            </a:pPr>
            <a:endParaRPr lang="it-IT" sz="1800" smtClean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Eclissi">
  <a:themeElements>
    <a:clrScheme name="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4124</TotalTime>
  <Words>993</Words>
  <Application>Microsoft Office PowerPoint</Application>
  <PresentationFormat>On-screen Show (4:3)</PresentationFormat>
  <Paragraphs>203</Paragraphs>
  <Slides>15</Slides>
  <Notes>15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Modello struttura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Verdana</vt:lpstr>
      <vt:lpstr>Arial</vt:lpstr>
      <vt:lpstr>Wingdings</vt:lpstr>
      <vt:lpstr>Times New Roman</vt:lpstr>
      <vt:lpstr>Eclissi</vt:lpstr>
      <vt:lpstr>Eclissi</vt:lpstr>
      <vt:lpstr>Grafico</vt:lpstr>
      <vt:lpstr>CAMERA DI COMMERCIO, INDUSTRIA, ARTIGIANATO E AGRICOLTURA  PIACENZA</vt:lpstr>
      <vt:lpstr>PROVENTI CORRENTI – esercizio 2010</vt:lpstr>
      <vt:lpstr>PROVENTI CORRENTI – esercizio 2010</vt:lpstr>
      <vt:lpstr>ONERI CORRENTI – esercizio 2010 </vt:lpstr>
      <vt:lpstr>ONERI CORRENTI – esercizio 2010 </vt:lpstr>
      <vt:lpstr>PREVENTIVO 2010- ONERI CORRENTI PER FUNZIONE ISTITUZIONALE</vt:lpstr>
      <vt:lpstr>INTERVENTI DI PROMOZIONE ECONOMICA –ESERCIZIO 2010 </vt:lpstr>
      <vt:lpstr>INTERVENTI DI PROMOZIONE ECONOMICA – ESERCIZIO 2010</vt:lpstr>
      <vt:lpstr>INTERVENTI DI PROMOZIONE ECONOMICA – ESERCIZIO 2010</vt:lpstr>
      <vt:lpstr>INTERVENTI DI PROMOZIONE ECONOMICA –ESERCIZIO 2010</vt:lpstr>
      <vt:lpstr>INTERVENTI ECONOMICI PREVENTIVO 2010  </vt:lpstr>
      <vt:lpstr>DINAMICA SPESE PROMOZIONALI 2004/2010 (dati Preventivo) </vt:lpstr>
      <vt:lpstr>AMMORTAMENTI E ACCANTONAMENTI – esercizio 2010</vt:lpstr>
      <vt:lpstr>GESTIONE STRAORDINARIA – esercizio 2010</vt:lpstr>
      <vt:lpstr>DIMOSTRAZIONE AVANZO/DISAVANZO DI GESTIONE</vt:lpstr>
    </vt:vector>
  </TitlesOfParts>
  <Company>camera di commercio di piacenza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DI COMMERCIO, INDUSTRIA, ARTIGIANATO E AGRICOLTURA  PIACENZA</dc:title>
  <dc:creator>corbellini</dc:creator>
  <cp:lastModifiedBy>user</cp:lastModifiedBy>
  <cp:revision>341</cp:revision>
  <dcterms:created xsi:type="dcterms:W3CDTF">2006-05-02T08:59:24Z</dcterms:created>
  <dcterms:modified xsi:type="dcterms:W3CDTF">2009-11-30T08:16:40Z</dcterms:modified>
</cp:coreProperties>
</file>